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58" r:id="rId4"/>
    <p:sldId id="260" r:id="rId5"/>
    <p:sldId id="264" r:id="rId6"/>
    <p:sldId id="261" r:id="rId7"/>
    <p:sldId id="262" r:id="rId8"/>
    <p:sldId id="263" r:id="rId9"/>
    <p:sldId id="265"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58"/>
    <p:restoredTop sz="94194"/>
  </p:normalViewPr>
  <p:slideViewPr>
    <p:cSldViewPr snapToGrid="0" snapToObjects="1">
      <p:cViewPr>
        <p:scale>
          <a:sx n="80" d="100"/>
          <a:sy n="80" d="100"/>
        </p:scale>
        <p:origin x="384" y="1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0B1812-1ACB-46C1-B04F-9637C245228D}"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4480B341-B7CC-4E4E-B1F0-DDBEC18F0A7C}">
      <dgm:prSet/>
      <dgm:spPr/>
      <dgm:t>
        <a:bodyPr/>
        <a:lstStyle/>
        <a:p>
          <a:r>
            <a:rPr lang="en-US"/>
            <a:t>The clear understanding of the procedure of a sales forecast and different evaluating tools</a:t>
          </a:r>
        </a:p>
      </dgm:t>
    </dgm:pt>
    <dgm:pt modelId="{0F97764D-4553-425B-B33A-31894954841E}" type="parTrans" cxnId="{A76CEE85-521A-4D69-9CD0-B6C49E9008DF}">
      <dgm:prSet/>
      <dgm:spPr/>
      <dgm:t>
        <a:bodyPr/>
        <a:lstStyle/>
        <a:p>
          <a:endParaRPr lang="en-US"/>
        </a:p>
      </dgm:t>
    </dgm:pt>
    <dgm:pt modelId="{B6A4A48B-1726-4062-8AC3-3BC6CD11782A}" type="sibTrans" cxnId="{A76CEE85-521A-4D69-9CD0-B6C49E9008DF}">
      <dgm:prSet/>
      <dgm:spPr/>
      <dgm:t>
        <a:bodyPr/>
        <a:lstStyle/>
        <a:p>
          <a:endParaRPr lang="en-US"/>
        </a:p>
      </dgm:t>
    </dgm:pt>
    <dgm:pt modelId="{79CFF1DB-95AB-4D01-8DC7-79825C2CFBA0}">
      <dgm:prSet/>
      <dgm:spPr/>
      <dgm:t>
        <a:bodyPr/>
        <a:lstStyle/>
        <a:p>
          <a:r>
            <a:rPr lang="en-US"/>
            <a:t>Dimensionality reduction of datasets, grouping by features</a:t>
          </a:r>
        </a:p>
      </dgm:t>
    </dgm:pt>
    <dgm:pt modelId="{8ADB9D5C-3652-4774-A530-14679C090336}" type="parTrans" cxnId="{7E21AFB2-A0E8-476B-9FFA-3BE9A703920F}">
      <dgm:prSet/>
      <dgm:spPr/>
      <dgm:t>
        <a:bodyPr/>
        <a:lstStyle/>
        <a:p>
          <a:endParaRPr lang="en-US"/>
        </a:p>
      </dgm:t>
    </dgm:pt>
    <dgm:pt modelId="{E3E51F54-5B09-4A3D-BA22-338723705D25}" type="sibTrans" cxnId="{7E21AFB2-A0E8-476B-9FFA-3BE9A703920F}">
      <dgm:prSet/>
      <dgm:spPr/>
      <dgm:t>
        <a:bodyPr/>
        <a:lstStyle/>
        <a:p>
          <a:endParaRPr lang="en-US"/>
        </a:p>
      </dgm:t>
    </dgm:pt>
    <dgm:pt modelId="{2C25DDDF-3C96-40CE-B3D0-C9324D26555D}">
      <dgm:prSet/>
      <dgm:spPr/>
      <dgm:t>
        <a:bodyPr/>
        <a:lstStyle/>
        <a:p>
          <a:r>
            <a:rPr lang="en-US"/>
            <a:t>Create multiple models and evaluate them to select the best one</a:t>
          </a:r>
        </a:p>
      </dgm:t>
    </dgm:pt>
    <dgm:pt modelId="{48302555-3B87-4846-A17C-759FDFBE521E}" type="parTrans" cxnId="{21096E64-BB4B-4994-AC57-DDF80C15BA26}">
      <dgm:prSet/>
      <dgm:spPr/>
      <dgm:t>
        <a:bodyPr/>
        <a:lstStyle/>
        <a:p>
          <a:endParaRPr lang="en-US"/>
        </a:p>
      </dgm:t>
    </dgm:pt>
    <dgm:pt modelId="{9A70134B-1340-4383-AF53-DE471E658AFA}" type="sibTrans" cxnId="{21096E64-BB4B-4994-AC57-DDF80C15BA26}">
      <dgm:prSet/>
      <dgm:spPr/>
      <dgm:t>
        <a:bodyPr/>
        <a:lstStyle/>
        <a:p>
          <a:endParaRPr lang="en-US"/>
        </a:p>
      </dgm:t>
    </dgm:pt>
    <dgm:pt modelId="{B127E3C8-05E5-4630-8347-D0EF659893B4}">
      <dgm:prSet/>
      <dgm:spPr/>
      <dgm:t>
        <a:bodyPr/>
        <a:lstStyle/>
        <a:p>
          <a:r>
            <a:rPr lang="en-US"/>
            <a:t>Create web application to help companies make better sales forecasts</a:t>
          </a:r>
        </a:p>
      </dgm:t>
    </dgm:pt>
    <dgm:pt modelId="{9AB1DDD9-484A-4A26-996C-044EB7861B9E}" type="parTrans" cxnId="{49DDEED3-140B-4E04-8F87-368EADF2F441}">
      <dgm:prSet/>
      <dgm:spPr/>
      <dgm:t>
        <a:bodyPr/>
        <a:lstStyle/>
        <a:p>
          <a:endParaRPr lang="en-US"/>
        </a:p>
      </dgm:t>
    </dgm:pt>
    <dgm:pt modelId="{A0026441-A8ED-4404-A1FF-73F9D6D52C09}" type="sibTrans" cxnId="{49DDEED3-140B-4E04-8F87-368EADF2F441}">
      <dgm:prSet/>
      <dgm:spPr/>
      <dgm:t>
        <a:bodyPr/>
        <a:lstStyle/>
        <a:p>
          <a:endParaRPr lang="en-US"/>
        </a:p>
      </dgm:t>
    </dgm:pt>
    <dgm:pt modelId="{6AB8A825-B21D-4F6B-A7C1-6BD02D9DE37C}" type="pres">
      <dgm:prSet presAssocID="{0D0B1812-1ACB-46C1-B04F-9637C245228D}" presName="root" presStyleCnt="0">
        <dgm:presLayoutVars>
          <dgm:dir/>
          <dgm:resizeHandles val="exact"/>
        </dgm:presLayoutVars>
      </dgm:prSet>
      <dgm:spPr/>
    </dgm:pt>
    <dgm:pt modelId="{A2BEDEAD-B598-407D-AE1C-A851F4D740B6}" type="pres">
      <dgm:prSet presAssocID="{4480B341-B7CC-4E4E-B1F0-DDBEC18F0A7C}" presName="compNode" presStyleCnt="0"/>
      <dgm:spPr/>
    </dgm:pt>
    <dgm:pt modelId="{10DE4D0F-6931-408A-8CF5-399429AB096E}" type="pres">
      <dgm:prSet presAssocID="{4480B341-B7CC-4E4E-B1F0-DDBEC18F0A7C}" presName="bgRect" presStyleLbl="bgShp" presStyleIdx="0" presStyleCnt="4"/>
      <dgm:spPr/>
    </dgm:pt>
    <dgm:pt modelId="{CCFF660B-80B3-487B-B6ED-1BE22D5F267D}" type="pres">
      <dgm:prSet presAssocID="{4480B341-B7CC-4E4E-B1F0-DDBEC18F0A7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BE22018B-762E-4B6A-953F-073F837B3B8A}" type="pres">
      <dgm:prSet presAssocID="{4480B341-B7CC-4E4E-B1F0-DDBEC18F0A7C}" presName="spaceRect" presStyleCnt="0"/>
      <dgm:spPr/>
    </dgm:pt>
    <dgm:pt modelId="{8A8E6AEB-B05C-4549-BC55-6D14C5E48E3E}" type="pres">
      <dgm:prSet presAssocID="{4480B341-B7CC-4E4E-B1F0-DDBEC18F0A7C}" presName="parTx" presStyleLbl="revTx" presStyleIdx="0" presStyleCnt="4">
        <dgm:presLayoutVars>
          <dgm:chMax val="0"/>
          <dgm:chPref val="0"/>
        </dgm:presLayoutVars>
      </dgm:prSet>
      <dgm:spPr/>
    </dgm:pt>
    <dgm:pt modelId="{C0129058-1D0A-42B0-8658-A099450D9BB3}" type="pres">
      <dgm:prSet presAssocID="{B6A4A48B-1726-4062-8AC3-3BC6CD11782A}" presName="sibTrans" presStyleCnt="0"/>
      <dgm:spPr/>
    </dgm:pt>
    <dgm:pt modelId="{D395B2F1-6C1D-4A20-83E4-FB5E8900DB2C}" type="pres">
      <dgm:prSet presAssocID="{79CFF1DB-95AB-4D01-8DC7-79825C2CFBA0}" presName="compNode" presStyleCnt="0"/>
      <dgm:spPr/>
    </dgm:pt>
    <dgm:pt modelId="{597E5B25-BEE1-424F-807A-452172BB2755}" type="pres">
      <dgm:prSet presAssocID="{79CFF1DB-95AB-4D01-8DC7-79825C2CFBA0}" presName="bgRect" presStyleLbl="bgShp" presStyleIdx="1" presStyleCnt="4"/>
      <dgm:spPr/>
    </dgm:pt>
    <dgm:pt modelId="{A944908B-951A-4EA9-92F5-F38FE16381F1}" type="pres">
      <dgm:prSet presAssocID="{79CFF1DB-95AB-4D01-8DC7-79825C2CFBA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A94269B0-DC02-4244-8183-77221B193E98}" type="pres">
      <dgm:prSet presAssocID="{79CFF1DB-95AB-4D01-8DC7-79825C2CFBA0}" presName="spaceRect" presStyleCnt="0"/>
      <dgm:spPr/>
    </dgm:pt>
    <dgm:pt modelId="{FDA65076-754A-4544-8423-93BF66425B97}" type="pres">
      <dgm:prSet presAssocID="{79CFF1DB-95AB-4D01-8DC7-79825C2CFBA0}" presName="parTx" presStyleLbl="revTx" presStyleIdx="1" presStyleCnt="4">
        <dgm:presLayoutVars>
          <dgm:chMax val="0"/>
          <dgm:chPref val="0"/>
        </dgm:presLayoutVars>
      </dgm:prSet>
      <dgm:spPr/>
    </dgm:pt>
    <dgm:pt modelId="{ABDA3B17-3F97-4921-A48C-68940EB2668A}" type="pres">
      <dgm:prSet presAssocID="{E3E51F54-5B09-4A3D-BA22-338723705D25}" presName="sibTrans" presStyleCnt="0"/>
      <dgm:spPr/>
    </dgm:pt>
    <dgm:pt modelId="{DB7DAF48-72FC-4E48-AB10-6D25F70CF2B2}" type="pres">
      <dgm:prSet presAssocID="{2C25DDDF-3C96-40CE-B3D0-C9324D26555D}" presName="compNode" presStyleCnt="0"/>
      <dgm:spPr/>
    </dgm:pt>
    <dgm:pt modelId="{C91BB362-21B5-4D62-B962-29E74EABB90F}" type="pres">
      <dgm:prSet presAssocID="{2C25DDDF-3C96-40CE-B3D0-C9324D26555D}" presName="bgRect" presStyleLbl="bgShp" presStyleIdx="2" presStyleCnt="4"/>
      <dgm:spPr/>
    </dgm:pt>
    <dgm:pt modelId="{DA65C169-7301-488E-A6A5-87E89B73C40D}" type="pres">
      <dgm:prSet presAssocID="{2C25DDDF-3C96-40CE-B3D0-C9324D26555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517BE5B1-7E60-4008-8739-3F2DB8041B66}" type="pres">
      <dgm:prSet presAssocID="{2C25DDDF-3C96-40CE-B3D0-C9324D26555D}" presName="spaceRect" presStyleCnt="0"/>
      <dgm:spPr/>
    </dgm:pt>
    <dgm:pt modelId="{0FDB4360-F33A-46D3-A32C-6C3A979352CD}" type="pres">
      <dgm:prSet presAssocID="{2C25DDDF-3C96-40CE-B3D0-C9324D26555D}" presName="parTx" presStyleLbl="revTx" presStyleIdx="2" presStyleCnt="4">
        <dgm:presLayoutVars>
          <dgm:chMax val="0"/>
          <dgm:chPref val="0"/>
        </dgm:presLayoutVars>
      </dgm:prSet>
      <dgm:spPr/>
    </dgm:pt>
    <dgm:pt modelId="{4560CF67-15B0-4C13-B528-C1DD8A7B4EDC}" type="pres">
      <dgm:prSet presAssocID="{9A70134B-1340-4383-AF53-DE471E658AFA}" presName="sibTrans" presStyleCnt="0"/>
      <dgm:spPr/>
    </dgm:pt>
    <dgm:pt modelId="{5AF9C56A-80DD-4F1D-B835-99E8A5CDAA2F}" type="pres">
      <dgm:prSet presAssocID="{B127E3C8-05E5-4630-8347-D0EF659893B4}" presName="compNode" presStyleCnt="0"/>
      <dgm:spPr/>
    </dgm:pt>
    <dgm:pt modelId="{4C2A6AB5-3CB6-4403-97B2-E5C644249EF9}" type="pres">
      <dgm:prSet presAssocID="{B127E3C8-05E5-4630-8347-D0EF659893B4}" presName="bgRect" presStyleLbl="bgShp" presStyleIdx="3" presStyleCnt="4"/>
      <dgm:spPr/>
    </dgm:pt>
    <dgm:pt modelId="{C88A95B2-C9E7-4652-871E-F3AF48751931}" type="pres">
      <dgm:prSet presAssocID="{B127E3C8-05E5-4630-8347-D0EF659893B4}"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Laptop"/>
        </a:ext>
      </dgm:extLst>
    </dgm:pt>
    <dgm:pt modelId="{7EE35C14-9772-4AD4-8CCA-B23729FF6C12}" type="pres">
      <dgm:prSet presAssocID="{B127E3C8-05E5-4630-8347-D0EF659893B4}" presName="spaceRect" presStyleCnt="0"/>
      <dgm:spPr/>
    </dgm:pt>
    <dgm:pt modelId="{7026410A-2145-42F1-8F00-973F9A633A01}" type="pres">
      <dgm:prSet presAssocID="{B127E3C8-05E5-4630-8347-D0EF659893B4}" presName="parTx" presStyleLbl="revTx" presStyleIdx="3" presStyleCnt="4">
        <dgm:presLayoutVars>
          <dgm:chMax val="0"/>
          <dgm:chPref val="0"/>
        </dgm:presLayoutVars>
      </dgm:prSet>
      <dgm:spPr/>
    </dgm:pt>
  </dgm:ptLst>
  <dgm:cxnLst>
    <dgm:cxn modelId="{8DF71210-961A-4956-AE33-E448765B08E7}" type="presOf" srcId="{2C25DDDF-3C96-40CE-B3D0-C9324D26555D}" destId="{0FDB4360-F33A-46D3-A32C-6C3A979352CD}" srcOrd="0" destOrd="0" presId="urn:microsoft.com/office/officeart/2018/2/layout/IconVerticalSolidList"/>
    <dgm:cxn modelId="{21096E64-BB4B-4994-AC57-DDF80C15BA26}" srcId="{0D0B1812-1ACB-46C1-B04F-9637C245228D}" destId="{2C25DDDF-3C96-40CE-B3D0-C9324D26555D}" srcOrd="2" destOrd="0" parTransId="{48302555-3B87-4846-A17C-759FDFBE521E}" sibTransId="{9A70134B-1340-4383-AF53-DE471E658AFA}"/>
    <dgm:cxn modelId="{7C891176-C4CC-4A55-9659-172E4F20C3B3}" type="presOf" srcId="{B127E3C8-05E5-4630-8347-D0EF659893B4}" destId="{7026410A-2145-42F1-8F00-973F9A633A01}" srcOrd="0" destOrd="0" presId="urn:microsoft.com/office/officeart/2018/2/layout/IconVerticalSolidList"/>
    <dgm:cxn modelId="{EBA58676-1FCA-46E3-8028-2CD908018099}" type="presOf" srcId="{0D0B1812-1ACB-46C1-B04F-9637C245228D}" destId="{6AB8A825-B21D-4F6B-A7C1-6BD02D9DE37C}" srcOrd="0" destOrd="0" presId="urn:microsoft.com/office/officeart/2018/2/layout/IconVerticalSolidList"/>
    <dgm:cxn modelId="{A76CEE85-521A-4D69-9CD0-B6C49E9008DF}" srcId="{0D0B1812-1ACB-46C1-B04F-9637C245228D}" destId="{4480B341-B7CC-4E4E-B1F0-DDBEC18F0A7C}" srcOrd="0" destOrd="0" parTransId="{0F97764D-4553-425B-B33A-31894954841E}" sibTransId="{B6A4A48B-1726-4062-8AC3-3BC6CD11782A}"/>
    <dgm:cxn modelId="{7E21AFB2-A0E8-476B-9FFA-3BE9A703920F}" srcId="{0D0B1812-1ACB-46C1-B04F-9637C245228D}" destId="{79CFF1DB-95AB-4D01-8DC7-79825C2CFBA0}" srcOrd="1" destOrd="0" parTransId="{8ADB9D5C-3652-4774-A530-14679C090336}" sibTransId="{E3E51F54-5B09-4A3D-BA22-338723705D25}"/>
    <dgm:cxn modelId="{E1FADEB7-CA38-418C-904B-0ABFA838E430}" type="presOf" srcId="{4480B341-B7CC-4E4E-B1F0-DDBEC18F0A7C}" destId="{8A8E6AEB-B05C-4549-BC55-6D14C5E48E3E}" srcOrd="0" destOrd="0" presId="urn:microsoft.com/office/officeart/2018/2/layout/IconVerticalSolidList"/>
    <dgm:cxn modelId="{76DD5EBD-8C14-4994-8DC2-1B0D10D77D10}" type="presOf" srcId="{79CFF1DB-95AB-4D01-8DC7-79825C2CFBA0}" destId="{FDA65076-754A-4544-8423-93BF66425B97}" srcOrd="0" destOrd="0" presId="urn:microsoft.com/office/officeart/2018/2/layout/IconVerticalSolidList"/>
    <dgm:cxn modelId="{49DDEED3-140B-4E04-8F87-368EADF2F441}" srcId="{0D0B1812-1ACB-46C1-B04F-9637C245228D}" destId="{B127E3C8-05E5-4630-8347-D0EF659893B4}" srcOrd="3" destOrd="0" parTransId="{9AB1DDD9-484A-4A26-996C-044EB7861B9E}" sibTransId="{A0026441-A8ED-4404-A1FF-73F9D6D52C09}"/>
    <dgm:cxn modelId="{F7121211-86AB-4395-81DB-C55CA0656906}" type="presParOf" srcId="{6AB8A825-B21D-4F6B-A7C1-6BD02D9DE37C}" destId="{A2BEDEAD-B598-407D-AE1C-A851F4D740B6}" srcOrd="0" destOrd="0" presId="urn:microsoft.com/office/officeart/2018/2/layout/IconVerticalSolidList"/>
    <dgm:cxn modelId="{C80264AD-EC08-4EBA-9172-D6ED4A2EA206}" type="presParOf" srcId="{A2BEDEAD-B598-407D-AE1C-A851F4D740B6}" destId="{10DE4D0F-6931-408A-8CF5-399429AB096E}" srcOrd="0" destOrd="0" presId="urn:microsoft.com/office/officeart/2018/2/layout/IconVerticalSolidList"/>
    <dgm:cxn modelId="{10E595AF-E684-4857-BA2F-502D73A7B622}" type="presParOf" srcId="{A2BEDEAD-B598-407D-AE1C-A851F4D740B6}" destId="{CCFF660B-80B3-487B-B6ED-1BE22D5F267D}" srcOrd="1" destOrd="0" presId="urn:microsoft.com/office/officeart/2018/2/layout/IconVerticalSolidList"/>
    <dgm:cxn modelId="{F02CDDD2-C26E-42BF-89F2-DC9B4007CCB3}" type="presParOf" srcId="{A2BEDEAD-B598-407D-AE1C-A851F4D740B6}" destId="{BE22018B-762E-4B6A-953F-073F837B3B8A}" srcOrd="2" destOrd="0" presId="urn:microsoft.com/office/officeart/2018/2/layout/IconVerticalSolidList"/>
    <dgm:cxn modelId="{E12B79F0-27FD-45B3-8EA4-734EA48E617B}" type="presParOf" srcId="{A2BEDEAD-B598-407D-AE1C-A851F4D740B6}" destId="{8A8E6AEB-B05C-4549-BC55-6D14C5E48E3E}" srcOrd="3" destOrd="0" presId="urn:microsoft.com/office/officeart/2018/2/layout/IconVerticalSolidList"/>
    <dgm:cxn modelId="{3B878457-AC7D-4609-8AAF-1BD14FDE3262}" type="presParOf" srcId="{6AB8A825-B21D-4F6B-A7C1-6BD02D9DE37C}" destId="{C0129058-1D0A-42B0-8658-A099450D9BB3}" srcOrd="1" destOrd="0" presId="urn:microsoft.com/office/officeart/2018/2/layout/IconVerticalSolidList"/>
    <dgm:cxn modelId="{F9269BD5-7759-4112-B211-B0BD061C6FD1}" type="presParOf" srcId="{6AB8A825-B21D-4F6B-A7C1-6BD02D9DE37C}" destId="{D395B2F1-6C1D-4A20-83E4-FB5E8900DB2C}" srcOrd="2" destOrd="0" presId="urn:microsoft.com/office/officeart/2018/2/layout/IconVerticalSolidList"/>
    <dgm:cxn modelId="{9FA7071D-C176-466B-8AE9-A2B11E1DC9A6}" type="presParOf" srcId="{D395B2F1-6C1D-4A20-83E4-FB5E8900DB2C}" destId="{597E5B25-BEE1-424F-807A-452172BB2755}" srcOrd="0" destOrd="0" presId="urn:microsoft.com/office/officeart/2018/2/layout/IconVerticalSolidList"/>
    <dgm:cxn modelId="{232030E4-DE00-4752-8D1C-9C120678820F}" type="presParOf" srcId="{D395B2F1-6C1D-4A20-83E4-FB5E8900DB2C}" destId="{A944908B-951A-4EA9-92F5-F38FE16381F1}" srcOrd="1" destOrd="0" presId="urn:microsoft.com/office/officeart/2018/2/layout/IconVerticalSolidList"/>
    <dgm:cxn modelId="{04048C79-B113-4A7D-B23A-54FC1E5A3DF9}" type="presParOf" srcId="{D395B2F1-6C1D-4A20-83E4-FB5E8900DB2C}" destId="{A94269B0-DC02-4244-8183-77221B193E98}" srcOrd="2" destOrd="0" presId="urn:microsoft.com/office/officeart/2018/2/layout/IconVerticalSolidList"/>
    <dgm:cxn modelId="{3CCFA997-B72B-49BC-BEDD-946DBB102B36}" type="presParOf" srcId="{D395B2F1-6C1D-4A20-83E4-FB5E8900DB2C}" destId="{FDA65076-754A-4544-8423-93BF66425B97}" srcOrd="3" destOrd="0" presId="urn:microsoft.com/office/officeart/2018/2/layout/IconVerticalSolidList"/>
    <dgm:cxn modelId="{19CA68E3-4725-4CBF-8163-E9EF06F9A2CD}" type="presParOf" srcId="{6AB8A825-B21D-4F6B-A7C1-6BD02D9DE37C}" destId="{ABDA3B17-3F97-4921-A48C-68940EB2668A}" srcOrd="3" destOrd="0" presId="urn:microsoft.com/office/officeart/2018/2/layout/IconVerticalSolidList"/>
    <dgm:cxn modelId="{2C578CEC-FABF-473E-8081-E85B05CC003F}" type="presParOf" srcId="{6AB8A825-B21D-4F6B-A7C1-6BD02D9DE37C}" destId="{DB7DAF48-72FC-4E48-AB10-6D25F70CF2B2}" srcOrd="4" destOrd="0" presId="urn:microsoft.com/office/officeart/2018/2/layout/IconVerticalSolidList"/>
    <dgm:cxn modelId="{5C10028B-A95D-4B47-ACA3-E62DD1095512}" type="presParOf" srcId="{DB7DAF48-72FC-4E48-AB10-6D25F70CF2B2}" destId="{C91BB362-21B5-4D62-B962-29E74EABB90F}" srcOrd="0" destOrd="0" presId="urn:microsoft.com/office/officeart/2018/2/layout/IconVerticalSolidList"/>
    <dgm:cxn modelId="{0AA8D72A-69F1-4793-AEF5-F845A7C6ABE5}" type="presParOf" srcId="{DB7DAF48-72FC-4E48-AB10-6D25F70CF2B2}" destId="{DA65C169-7301-488E-A6A5-87E89B73C40D}" srcOrd="1" destOrd="0" presId="urn:microsoft.com/office/officeart/2018/2/layout/IconVerticalSolidList"/>
    <dgm:cxn modelId="{4C168DBF-2485-4D52-B808-106CBBF76D94}" type="presParOf" srcId="{DB7DAF48-72FC-4E48-AB10-6D25F70CF2B2}" destId="{517BE5B1-7E60-4008-8739-3F2DB8041B66}" srcOrd="2" destOrd="0" presId="urn:microsoft.com/office/officeart/2018/2/layout/IconVerticalSolidList"/>
    <dgm:cxn modelId="{81307CD2-BCF2-4A27-BCBB-8ED60DFC799F}" type="presParOf" srcId="{DB7DAF48-72FC-4E48-AB10-6D25F70CF2B2}" destId="{0FDB4360-F33A-46D3-A32C-6C3A979352CD}" srcOrd="3" destOrd="0" presId="urn:microsoft.com/office/officeart/2018/2/layout/IconVerticalSolidList"/>
    <dgm:cxn modelId="{88A0C31F-8172-441C-9B79-80D66D5CE288}" type="presParOf" srcId="{6AB8A825-B21D-4F6B-A7C1-6BD02D9DE37C}" destId="{4560CF67-15B0-4C13-B528-C1DD8A7B4EDC}" srcOrd="5" destOrd="0" presId="urn:microsoft.com/office/officeart/2018/2/layout/IconVerticalSolidList"/>
    <dgm:cxn modelId="{F0BC4EB8-AC62-4442-8733-B6DE78F4758E}" type="presParOf" srcId="{6AB8A825-B21D-4F6B-A7C1-6BD02D9DE37C}" destId="{5AF9C56A-80DD-4F1D-B835-99E8A5CDAA2F}" srcOrd="6" destOrd="0" presId="urn:microsoft.com/office/officeart/2018/2/layout/IconVerticalSolidList"/>
    <dgm:cxn modelId="{8A5BC604-34E1-4F73-A721-E39FABB24258}" type="presParOf" srcId="{5AF9C56A-80DD-4F1D-B835-99E8A5CDAA2F}" destId="{4C2A6AB5-3CB6-4403-97B2-E5C644249EF9}" srcOrd="0" destOrd="0" presId="urn:microsoft.com/office/officeart/2018/2/layout/IconVerticalSolidList"/>
    <dgm:cxn modelId="{AB9383CB-DC5F-4F59-839A-182B028CFD3E}" type="presParOf" srcId="{5AF9C56A-80DD-4F1D-B835-99E8A5CDAA2F}" destId="{C88A95B2-C9E7-4652-871E-F3AF48751931}" srcOrd="1" destOrd="0" presId="urn:microsoft.com/office/officeart/2018/2/layout/IconVerticalSolidList"/>
    <dgm:cxn modelId="{FA25748A-B3D3-429E-929A-275DDD39435B}" type="presParOf" srcId="{5AF9C56A-80DD-4F1D-B835-99E8A5CDAA2F}" destId="{7EE35C14-9772-4AD4-8CCA-B23729FF6C12}" srcOrd="2" destOrd="0" presId="urn:microsoft.com/office/officeart/2018/2/layout/IconVerticalSolidList"/>
    <dgm:cxn modelId="{FFD0B8FA-6D19-4620-9626-A95E8474D34C}" type="presParOf" srcId="{5AF9C56A-80DD-4F1D-B835-99E8A5CDAA2F}" destId="{7026410A-2145-42F1-8F00-973F9A633A0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DE4D0F-6931-408A-8CF5-399429AB096E}">
      <dsp:nvSpPr>
        <dsp:cNvPr id="0" name=""/>
        <dsp:cNvSpPr/>
      </dsp:nvSpPr>
      <dsp:spPr>
        <a:xfrm>
          <a:off x="0" y="1823"/>
          <a:ext cx="8178799" cy="924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FF660B-80B3-487B-B6ED-1BE22D5F267D}">
      <dsp:nvSpPr>
        <dsp:cNvPr id="0" name=""/>
        <dsp:cNvSpPr/>
      </dsp:nvSpPr>
      <dsp:spPr>
        <a:xfrm>
          <a:off x="279594" y="209786"/>
          <a:ext cx="508354" cy="5083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8E6AEB-B05C-4549-BC55-6D14C5E48E3E}">
      <dsp:nvSpPr>
        <dsp:cNvPr id="0" name=""/>
        <dsp:cNvSpPr/>
      </dsp:nvSpPr>
      <dsp:spPr>
        <a:xfrm>
          <a:off x="1067544" y="1823"/>
          <a:ext cx="7111254" cy="92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820" tIns="97820" rIns="97820" bIns="97820" numCol="1" spcCol="1270" anchor="ctr" anchorCtr="0">
          <a:noAutofit/>
        </a:bodyPr>
        <a:lstStyle/>
        <a:p>
          <a:pPr marL="0" lvl="0" indent="0" algn="l" defTabSz="977900">
            <a:lnSpc>
              <a:spcPct val="90000"/>
            </a:lnSpc>
            <a:spcBef>
              <a:spcPct val="0"/>
            </a:spcBef>
            <a:spcAft>
              <a:spcPct val="35000"/>
            </a:spcAft>
            <a:buNone/>
          </a:pPr>
          <a:r>
            <a:rPr lang="en-US" sz="2200" kern="1200"/>
            <a:t>The clear understanding of the procedure of a sales forecast and different evaluating tools</a:t>
          </a:r>
        </a:p>
      </dsp:txBody>
      <dsp:txXfrm>
        <a:off x="1067544" y="1823"/>
        <a:ext cx="7111254" cy="924280"/>
      </dsp:txXfrm>
    </dsp:sp>
    <dsp:sp modelId="{597E5B25-BEE1-424F-807A-452172BB2755}">
      <dsp:nvSpPr>
        <dsp:cNvPr id="0" name=""/>
        <dsp:cNvSpPr/>
      </dsp:nvSpPr>
      <dsp:spPr>
        <a:xfrm>
          <a:off x="0" y="1157174"/>
          <a:ext cx="8178799" cy="924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44908B-951A-4EA9-92F5-F38FE16381F1}">
      <dsp:nvSpPr>
        <dsp:cNvPr id="0" name=""/>
        <dsp:cNvSpPr/>
      </dsp:nvSpPr>
      <dsp:spPr>
        <a:xfrm>
          <a:off x="279594" y="1365138"/>
          <a:ext cx="508354" cy="5083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DA65076-754A-4544-8423-93BF66425B97}">
      <dsp:nvSpPr>
        <dsp:cNvPr id="0" name=""/>
        <dsp:cNvSpPr/>
      </dsp:nvSpPr>
      <dsp:spPr>
        <a:xfrm>
          <a:off x="1067544" y="1157174"/>
          <a:ext cx="7111254" cy="92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820" tIns="97820" rIns="97820" bIns="97820" numCol="1" spcCol="1270" anchor="ctr" anchorCtr="0">
          <a:noAutofit/>
        </a:bodyPr>
        <a:lstStyle/>
        <a:p>
          <a:pPr marL="0" lvl="0" indent="0" algn="l" defTabSz="977900">
            <a:lnSpc>
              <a:spcPct val="90000"/>
            </a:lnSpc>
            <a:spcBef>
              <a:spcPct val="0"/>
            </a:spcBef>
            <a:spcAft>
              <a:spcPct val="35000"/>
            </a:spcAft>
            <a:buNone/>
          </a:pPr>
          <a:r>
            <a:rPr lang="en-US" sz="2200" kern="1200"/>
            <a:t>Dimensionality reduction of datasets, grouping by features</a:t>
          </a:r>
        </a:p>
      </dsp:txBody>
      <dsp:txXfrm>
        <a:off x="1067544" y="1157174"/>
        <a:ext cx="7111254" cy="924280"/>
      </dsp:txXfrm>
    </dsp:sp>
    <dsp:sp modelId="{C91BB362-21B5-4D62-B962-29E74EABB90F}">
      <dsp:nvSpPr>
        <dsp:cNvPr id="0" name=""/>
        <dsp:cNvSpPr/>
      </dsp:nvSpPr>
      <dsp:spPr>
        <a:xfrm>
          <a:off x="0" y="2312526"/>
          <a:ext cx="8178799" cy="924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65C169-7301-488E-A6A5-87E89B73C40D}">
      <dsp:nvSpPr>
        <dsp:cNvPr id="0" name=""/>
        <dsp:cNvSpPr/>
      </dsp:nvSpPr>
      <dsp:spPr>
        <a:xfrm>
          <a:off x="279594" y="2520489"/>
          <a:ext cx="508354" cy="5083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FDB4360-F33A-46D3-A32C-6C3A979352CD}">
      <dsp:nvSpPr>
        <dsp:cNvPr id="0" name=""/>
        <dsp:cNvSpPr/>
      </dsp:nvSpPr>
      <dsp:spPr>
        <a:xfrm>
          <a:off x="1067544" y="2312526"/>
          <a:ext cx="7111254" cy="92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820" tIns="97820" rIns="97820" bIns="97820" numCol="1" spcCol="1270" anchor="ctr" anchorCtr="0">
          <a:noAutofit/>
        </a:bodyPr>
        <a:lstStyle/>
        <a:p>
          <a:pPr marL="0" lvl="0" indent="0" algn="l" defTabSz="977900">
            <a:lnSpc>
              <a:spcPct val="90000"/>
            </a:lnSpc>
            <a:spcBef>
              <a:spcPct val="0"/>
            </a:spcBef>
            <a:spcAft>
              <a:spcPct val="35000"/>
            </a:spcAft>
            <a:buNone/>
          </a:pPr>
          <a:r>
            <a:rPr lang="en-US" sz="2200" kern="1200"/>
            <a:t>Create multiple models and evaluate them to select the best one</a:t>
          </a:r>
        </a:p>
      </dsp:txBody>
      <dsp:txXfrm>
        <a:off x="1067544" y="2312526"/>
        <a:ext cx="7111254" cy="924280"/>
      </dsp:txXfrm>
    </dsp:sp>
    <dsp:sp modelId="{4C2A6AB5-3CB6-4403-97B2-E5C644249EF9}">
      <dsp:nvSpPr>
        <dsp:cNvPr id="0" name=""/>
        <dsp:cNvSpPr/>
      </dsp:nvSpPr>
      <dsp:spPr>
        <a:xfrm>
          <a:off x="0" y="3467877"/>
          <a:ext cx="8178799" cy="9242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88A95B2-C9E7-4652-871E-F3AF48751931}">
      <dsp:nvSpPr>
        <dsp:cNvPr id="0" name=""/>
        <dsp:cNvSpPr/>
      </dsp:nvSpPr>
      <dsp:spPr>
        <a:xfrm>
          <a:off x="279594" y="3675840"/>
          <a:ext cx="508354" cy="50835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026410A-2145-42F1-8F00-973F9A633A01}">
      <dsp:nvSpPr>
        <dsp:cNvPr id="0" name=""/>
        <dsp:cNvSpPr/>
      </dsp:nvSpPr>
      <dsp:spPr>
        <a:xfrm>
          <a:off x="1067544" y="3467877"/>
          <a:ext cx="7111254" cy="924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820" tIns="97820" rIns="97820" bIns="97820" numCol="1" spcCol="1270" anchor="ctr" anchorCtr="0">
          <a:noAutofit/>
        </a:bodyPr>
        <a:lstStyle/>
        <a:p>
          <a:pPr marL="0" lvl="0" indent="0" algn="l" defTabSz="977900">
            <a:lnSpc>
              <a:spcPct val="90000"/>
            </a:lnSpc>
            <a:spcBef>
              <a:spcPct val="0"/>
            </a:spcBef>
            <a:spcAft>
              <a:spcPct val="35000"/>
            </a:spcAft>
            <a:buNone/>
          </a:pPr>
          <a:r>
            <a:rPr lang="en-US" sz="2200" kern="1200"/>
            <a:t>Create web application to help companies make better sales forecasts</a:t>
          </a:r>
        </a:p>
      </dsp:txBody>
      <dsp:txXfrm>
        <a:off x="1067544" y="3467877"/>
        <a:ext cx="7111254" cy="92428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jpeg>
</file>

<file path=ppt/media/image12.png>
</file>

<file path=ppt/media/image13.png>
</file>

<file path=ppt/media/image2.jpe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897BCBE-A2DD-2248-8676-657FEEB74689}" type="datetimeFigureOut">
              <a:rPr lang="en-US" smtClean="0"/>
              <a:t>6/26/22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3395925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97BCBE-A2DD-2248-8676-657FEEB74689}" type="datetimeFigureOut">
              <a:rPr lang="en-US" smtClean="0"/>
              <a:t>6/26/22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17492842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97BCBE-A2DD-2248-8676-657FEEB74689}" type="datetimeFigureOut">
              <a:rPr lang="en-US" smtClean="0"/>
              <a:t>6/26/22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20887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97BCBE-A2DD-2248-8676-657FEEB74689}" type="datetimeFigureOut">
              <a:rPr lang="en-US" smtClean="0"/>
              <a:t>6/26/22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2557518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97BCBE-A2DD-2248-8676-657FEEB74689}" type="datetimeFigureOut">
              <a:rPr lang="en-US" smtClean="0"/>
              <a:t>6/26/22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385423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897BCBE-A2DD-2248-8676-657FEEB74689}" type="datetimeFigureOut">
              <a:rPr lang="en-US" smtClean="0"/>
              <a:t>6/26/22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1853475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97BCBE-A2DD-2248-8676-657FEEB74689}" type="datetimeFigureOut">
              <a:rPr lang="en-US" smtClean="0"/>
              <a:t>6/26/22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2495604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897BCBE-A2DD-2248-8676-657FEEB74689}" type="datetimeFigureOut">
              <a:rPr lang="en-US" smtClean="0"/>
              <a:t>6/26/22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1868105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97BCBE-A2DD-2248-8676-657FEEB74689}" type="datetimeFigureOut">
              <a:rPr lang="en-US" smtClean="0"/>
              <a:t>6/26/22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4045378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97BCBE-A2DD-2248-8676-657FEEB74689}" type="datetimeFigureOut">
              <a:rPr lang="en-US" smtClean="0"/>
              <a:t>6/26/22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412577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97BCBE-A2DD-2248-8676-657FEEB74689}" type="datetimeFigureOut">
              <a:rPr lang="en-US" smtClean="0"/>
              <a:t>6/26/22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8ECF37-3CC2-C74D-A5F5-BBEAD8F9A4D4}" type="slidenum">
              <a:rPr lang="en-US" smtClean="0"/>
              <a:t>‹#›</a:t>
            </a:fld>
            <a:endParaRPr lang="en-US"/>
          </a:p>
        </p:txBody>
      </p:sp>
    </p:spTree>
    <p:extLst>
      <p:ext uri="{BB962C8B-B14F-4D97-AF65-F5344CB8AC3E}">
        <p14:creationId xmlns:p14="http://schemas.microsoft.com/office/powerpoint/2010/main" val="3552089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97BCBE-A2DD-2248-8676-657FEEB74689}" type="datetimeFigureOut">
              <a:rPr lang="en-US" smtClean="0"/>
              <a:t>6/26/22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8ECF37-3CC2-C74D-A5F5-BBEAD8F9A4D4}" type="slidenum">
              <a:rPr lang="en-US" smtClean="0"/>
              <a:t>‹#›</a:t>
            </a:fld>
            <a:endParaRPr lang="en-US"/>
          </a:p>
        </p:txBody>
      </p:sp>
    </p:spTree>
    <p:extLst>
      <p:ext uri="{BB962C8B-B14F-4D97-AF65-F5344CB8AC3E}">
        <p14:creationId xmlns:p14="http://schemas.microsoft.com/office/powerpoint/2010/main" val="1375347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4801909D-D523-DD4A-44F2-F71A07F2BF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3721" r="11064" b="-1"/>
          <a:stretch/>
        </p:blipFill>
        <p:spPr>
          <a:xfrm>
            <a:off x="-2285" y="10"/>
            <a:ext cx="9143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US" sz="4500">
                <a:solidFill>
                  <a:srgbClr val="FFFFFF"/>
                </a:solidFill>
              </a:rPr>
              <a:t>Sales Forecast System</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pPr algn="l">
              <a:lnSpc>
                <a:spcPct val="90000"/>
              </a:lnSpc>
            </a:pPr>
            <a:r>
              <a:rPr lang="en-US" sz="2700" b="1" dirty="0">
                <a:solidFill>
                  <a:srgbClr val="FFFFFF"/>
                </a:solidFill>
              </a:rPr>
              <a:t>Student Name:	</a:t>
            </a:r>
            <a:r>
              <a:rPr lang="en-US" sz="2700" dirty="0">
                <a:solidFill>
                  <a:srgbClr val="FFFFFF"/>
                </a:solidFill>
              </a:rPr>
              <a:t>Chen Tao, PAN HUAIXIAN, Hu Na</a:t>
            </a:r>
          </a:p>
          <a:p>
            <a:pPr algn="l">
              <a:lnSpc>
                <a:spcPct val="90000"/>
              </a:lnSpc>
            </a:pPr>
            <a:r>
              <a:rPr lang="en-US" sz="2700" b="1" dirty="0">
                <a:solidFill>
                  <a:srgbClr val="FFFFFF"/>
                </a:solidFill>
              </a:rPr>
              <a:t>Student ID:		</a:t>
            </a:r>
            <a:r>
              <a:rPr lang="en-US" sz="2700" dirty="0">
                <a:solidFill>
                  <a:srgbClr val="FFFFFF"/>
                </a:solidFill>
              </a:rPr>
              <a:t>0353798, 0351649, 0353741</a:t>
            </a:r>
            <a:endParaRPr lang="en-CN" sz="2700" dirty="0">
              <a:solidFill>
                <a:srgbClr val="FFFFFF"/>
              </a:solidFill>
            </a:endParaRPr>
          </a:p>
          <a:p>
            <a:pPr algn="l">
              <a:lnSpc>
                <a:spcPct val="90000"/>
              </a:lnSpc>
            </a:pPr>
            <a:endParaRPr lang="en-US" sz="2700" dirty="0">
              <a:solidFill>
                <a:srgbClr val="FFFFFF"/>
              </a:solidFill>
            </a:endParaRPr>
          </a:p>
        </p:txBody>
      </p:sp>
    </p:spTree>
    <p:extLst>
      <p:ext uri="{BB962C8B-B14F-4D97-AF65-F5344CB8AC3E}">
        <p14:creationId xmlns:p14="http://schemas.microsoft.com/office/powerpoint/2010/main" val="942226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B9B907B-F9A2-45A5-BDBA-C371127CA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7" cy="6858000"/>
          </a:xfrm>
          <a:prstGeom prst="rect">
            <a:avLst/>
          </a:prstGeom>
          <a:ln w="0">
            <a:noFill/>
            <a:prstDash val="solid"/>
            <a:round/>
            <a:headEnd/>
            <a:tailEnd/>
          </a:ln>
        </p:spPr>
        <p:txBody>
          <a:bodyPr rtlCol="0" anchor="ctr"/>
          <a:lstStyle/>
          <a:p>
            <a:pPr algn="ctr" defTabSz="457200"/>
            <a:endParaRPr lang="en-US">
              <a:solidFill>
                <a:schemeClr val="tx1"/>
              </a:solidFill>
            </a:endParaRPr>
          </a:p>
        </p:txBody>
      </p:sp>
      <p:sp>
        <p:nvSpPr>
          <p:cNvPr id="2" name="Title 1">
            <a:extLst>
              <a:ext uri="{FF2B5EF4-FFF2-40B4-BE49-F238E27FC236}">
                <a16:creationId xmlns:a16="http://schemas.microsoft.com/office/drawing/2014/main" id="{42833EE9-9704-9167-5FBA-7070CCE06F71}"/>
              </a:ext>
            </a:extLst>
          </p:cNvPr>
          <p:cNvSpPr>
            <a:spLocks noGrp="1"/>
          </p:cNvSpPr>
          <p:nvPr>
            <p:ph type="title"/>
          </p:nvPr>
        </p:nvSpPr>
        <p:spPr>
          <a:xfrm>
            <a:off x="3687188" y="662400"/>
            <a:ext cx="4961110" cy="1492132"/>
          </a:xfrm>
        </p:spPr>
        <p:txBody>
          <a:bodyPr anchor="t">
            <a:normAutofit/>
          </a:bodyPr>
          <a:lstStyle/>
          <a:p>
            <a:r>
              <a:rPr lang="en-CN" dirty="0"/>
              <a:t>Problem Statement</a:t>
            </a:r>
          </a:p>
        </p:txBody>
      </p:sp>
      <p:pic>
        <p:nvPicPr>
          <p:cNvPr id="5" name="Picture 4" descr="Calculator, pen, compass, money and a paper with graphs printed on it">
            <a:extLst>
              <a:ext uri="{FF2B5EF4-FFF2-40B4-BE49-F238E27FC236}">
                <a16:creationId xmlns:a16="http://schemas.microsoft.com/office/drawing/2014/main" id="{1225A1BE-2659-837E-5276-02F50313EB70}"/>
              </a:ext>
            </a:extLst>
          </p:cNvPr>
          <p:cNvPicPr>
            <a:picLocks noChangeAspect="1"/>
          </p:cNvPicPr>
          <p:nvPr/>
        </p:nvPicPr>
        <p:blipFill rotWithShape="1">
          <a:blip r:embed="rId2"/>
          <a:srcRect l="40317" r="36096"/>
          <a:stretch/>
        </p:blipFill>
        <p:spPr>
          <a:xfrm>
            <a:off x="516325" y="-9525"/>
            <a:ext cx="2688575" cy="6867525"/>
          </a:xfrm>
          <a:prstGeom prst="rect">
            <a:avLst/>
          </a:prstGeom>
        </p:spPr>
      </p:pic>
      <p:sp>
        <p:nvSpPr>
          <p:cNvPr id="11" name="Freeform 6">
            <a:extLst>
              <a:ext uri="{FF2B5EF4-FFF2-40B4-BE49-F238E27FC236}">
                <a16:creationId xmlns:a16="http://schemas.microsoft.com/office/drawing/2014/main" id="{FC72A6E7-EEB3-4011-AFDE-5D01CF93E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1"/>
          </a:solidFill>
          <a:ln w="0">
            <a:noFill/>
            <a:prstDash val="solid"/>
            <a:round/>
            <a:headEnd/>
            <a:tailEnd/>
          </a:ln>
        </p:spPr>
      </p:sp>
      <p:sp>
        <p:nvSpPr>
          <p:cNvPr id="13" name="Freeform 6">
            <a:extLst>
              <a:ext uri="{FF2B5EF4-FFF2-40B4-BE49-F238E27FC236}">
                <a16:creationId xmlns:a16="http://schemas.microsoft.com/office/drawing/2014/main" id="{8CD93300-52E3-4A04-AB11-4E86A29BE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sp>
        <p:nvSpPr>
          <p:cNvPr id="3" name="Content Placeholder 2">
            <a:extLst>
              <a:ext uri="{FF2B5EF4-FFF2-40B4-BE49-F238E27FC236}">
                <a16:creationId xmlns:a16="http://schemas.microsoft.com/office/drawing/2014/main" id="{CEBA42B0-9B1F-CBE2-5DD9-170D0471B2AF}"/>
              </a:ext>
            </a:extLst>
          </p:cNvPr>
          <p:cNvSpPr>
            <a:spLocks noGrp="1"/>
          </p:cNvSpPr>
          <p:nvPr>
            <p:ph idx="1"/>
          </p:nvPr>
        </p:nvSpPr>
        <p:spPr>
          <a:xfrm>
            <a:off x="3687188" y="2286000"/>
            <a:ext cx="4961110" cy="3844800"/>
          </a:xfrm>
        </p:spPr>
        <p:txBody>
          <a:bodyPr>
            <a:normAutofit/>
          </a:bodyPr>
          <a:lstStyle/>
          <a:p>
            <a:r>
              <a:rPr lang="en-CN" sz="1700">
                <a:solidFill>
                  <a:schemeClr val="tx1">
                    <a:alpha val="60000"/>
                  </a:schemeClr>
                </a:solidFill>
              </a:rPr>
              <a:t>Our project uses a challenging time series dataset consisting of daily sales data provided by 1c company. The ultimate goal is to help 1ccompany solve the sales forecasting problem and thus help 1c company to better apply the model proposed.</a:t>
            </a:r>
          </a:p>
          <a:p>
            <a:r>
              <a:rPr lang="en-US" sz="1700">
                <a:solidFill>
                  <a:schemeClr val="tx1">
                    <a:alpha val="60000"/>
                  </a:schemeClr>
                </a:solidFill>
              </a:rPr>
              <a:t>To help 1c-company with their sales forecasting, so the context of our goal is to create a robust model that can handle time series data for price forecasting, while ensuring the application of the model and the collection of data and repetition of the training model. The problem will therefore focus on three areas: data processing, model building, and model evaluation.</a:t>
            </a:r>
            <a:endParaRPr lang="en-CN" sz="1700">
              <a:solidFill>
                <a:schemeClr val="tx1">
                  <a:alpha val="60000"/>
                </a:schemeClr>
              </a:solidFill>
            </a:endParaRPr>
          </a:p>
        </p:txBody>
      </p:sp>
    </p:spTree>
    <p:extLst>
      <p:ext uri="{BB962C8B-B14F-4D97-AF65-F5344CB8AC3E}">
        <p14:creationId xmlns:p14="http://schemas.microsoft.com/office/powerpoint/2010/main" val="3996354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F7B4813-1DDE-D822-F838-749E06B6BD17}"/>
              </a:ext>
            </a:extLst>
          </p:cNvPr>
          <p:cNvSpPr>
            <a:spLocks noGrp="1"/>
          </p:cNvSpPr>
          <p:nvPr>
            <p:ph type="title"/>
          </p:nvPr>
        </p:nvSpPr>
        <p:spPr>
          <a:xfrm>
            <a:off x="482600" y="321734"/>
            <a:ext cx="8178799" cy="1135737"/>
          </a:xfrm>
        </p:spPr>
        <p:txBody>
          <a:bodyPr>
            <a:normAutofit/>
          </a:bodyPr>
          <a:lstStyle/>
          <a:p>
            <a:r>
              <a:rPr lang="en-CN" sz="3100"/>
              <a:t>Objectives</a:t>
            </a:r>
          </a:p>
        </p:txBody>
      </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08801" y="2200695"/>
            <a:ext cx="645368" cy="48402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00197" y="1502156"/>
            <a:ext cx="2532832" cy="954774"/>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8518" y="5230015"/>
            <a:ext cx="2017580" cy="76054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60240" y="5789405"/>
            <a:ext cx="485578" cy="36418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D018DDF0-F8E0-3442-EB80-63B90F1B3C5F}"/>
              </a:ext>
            </a:extLst>
          </p:cNvPr>
          <p:cNvGraphicFramePr>
            <a:graphicFrameLocks noGrp="1"/>
          </p:cNvGraphicFramePr>
          <p:nvPr>
            <p:ph idx="1"/>
            <p:extLst>
              <p:ext uri="{D42A27DB-BD31-4B8C-83A1-F6EECF244321}">
                <p14:modId xmlns:p14="http://schemas.microsoft.com/office/powerpoint/2010/main" val="3654126364"/>
              </p:ext>
            </p:extLst>
          </p:nvPr>
        </p:nvGraphicFramePr>
        <p:xfrm>
          <a:off x="482600" y="1782981"/>
          <a:ext cx="8178799" cy="43939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6589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Graph">
            <a:extLst>
              <a:ext uri="{FF2B5EF4-FFF2-40B4-BE49-F238E27FC236}">
                <a16:creationId xmlns:a16="http://schemas.microsoft.com/office/drawing/2014/main" id="{366E6139-9B50-3AFC-ACFB-90AE4AFBC243}"/>
              </a:ext>
            </a:extLst>
          </p:cNvPr>
          <p:cNvPicPr>
            <a:picLocks noChangeAspect="1"/>
          </p:cNvPicPr>
          <p:nvPr/>
        </p:nvPicPr>
        <p:blipFill rotWithShape="1">
          <a:blip r:embed="rId2">
            <a:alphaModFix amt="35000"/>
          </a:blip>
          <a:srcRect l="2686" r="13951"/>
          <a:stretch/>
        </p:blipFill>
        <p:spPr>
          <a:xfrm>
            <a:off x="-3182" y="10"/>
            <a:ext cx="9147182" cy="6857990"/>
          </a:xfrm>
          <a:prstGeom prst="rect">
            <a:avLst/>
          </a:prstGeom>
        </p:spPr>
      </p:pic>
      <p:sp>
        <p:nvSpPr>
          <p:cNvPr id="2" name="Title 1">
            <a:extLst>
              <a:ext uri="{FF2B5EF4-FFF2-40B4-BE49-F238E27FC236}">
                <a16:creationId xmlns:a16="http://schemas.microsoft.com/office/drawing/2014/main" id="{A88741A7-70FD-3F5F-822D-0F68A9BAE657}"/>
              </a:ext>
            </a:extLst>
          </p:cNvPr>
          <p:cNvSpPr>
            <a:spLocks noGrp="1"/>
          </p:cNvSpPr>
          <p:nvPr>
            <p:ph type="title"/>
          </p:nvPr>
        </p:nvSpPr>
        <p:spPr>
          <a:xfrm>
            <a:off x="482600" y="321734"/>
            <a:ext cx="8178799" cy="1135737"/>
          </a:xfrm>
        </p:spPr>
        <p:txBody>
          <a:bodyPr>
            <a:normAutofit/>
          </a:bodyPr>
          <a:lstStyle/>
          <a:p>
            <a:r>
              <a:rPr lang="en-CN" sz="3100"/>
              <a:t>Dataset</a:t>
            </a:r>
          </a:p>
        </p:txBody>
      </p:sp>
      <p:sp>
        <p:nvSpPr>
          <p:cNvPr id="3" name="Content Placeholder 2">
            <a:extLst>
              <a:ext uri="{FF2B5EF4-FFF2-40B4-BE49-F238E27FC236}">
                <a16:creationId xmlns:a16="http://schemas.microsoft.com/office/drawing/2014/main" id="{1876E2A2-ED84-84F1-BBD2-BBD84B1636DE}"/>
              </a:ext>
            </a:extLst>
          </p:cNvPr>
          <p:cNvSpPr>
            <a:spLocks noGrp="1"/>
          </p:cNvSpPr>
          <p:nvPr>
            <p:ph idx="1"/>
          </p:nvPr>
        </p:nvSpPr>
        <p:spPr>
          <a:xfrm>
            <a:off x="482600" y="1782981"/>
            <a:ext cx="8178799" cy="4393982"/>
          </a:xfrm>
        </p:spPr>
        <p:txBody>
          <a:bodyPr>
            <a:normAutofit/>
          </a:bodyPr>
          <a:lstStyle/>
          <a:p>
            <a:r>
              <a:rPr lang="en-CN" sz="1700" b="1" dirty="0"/>
              <a:t>Dataset Descriptio</a:t>
            </a:r>
          </a:p>
          <a:p>
            <a:r>
              <a:rPr lang="en-CN" sz="1700" dirty="0"/>
              <a:t>To estimate the following month's total sales for every product and shop. By participating in this contest, we will show to utilize and improve our data science abilities.</a:t>
            </a:r>
          </a:p>
          <a:p>
            <a:r>
              <a:rPr lang="en-CN" sz="1700" dirty="0"/>
              <a:t>The data are given daily historical sales information. The assignment is to estimate the total number of goods sold in each store during the test set. Note that the list of stores and items varies significantly each month. Developing a model capable of handling such circumstances is part of the difficulty.</a:t>
            </a:r>
          </a:p>
          <a:p>
            <a:r>
              <a:rPr lang="en-CN" sz="1700" b="1" dirty="0"/>
              <a:t>Data Fields</a:t>
            </a:r>
          </a:p>
          <a:p>
            <a:r>
              <a:rPr lang="en-CN" sz="1700" dirty="0"/>
              <a:t>* shop_id - unique identifier of a shop</a:t>
            </a:r>
          </a:p>
          <a:p>
            <a:r>
              <a:rPr lang="en-CN" sz="1700" dirty="0"/>
              <a:t>* item_id - unique identifier of a product</a:t>
            </a:r>
          </a:p>
          <a:p>
            <a:r>
              <a:rPr lang="en-CN" sz="1700" dirty="0"/>
              <a:t>* item_cnt_day - number of products sold. Predict a monthly amount of this measure.</a:t>
            </a:r>
          </a:p>
          <a:p>
            <a:endParaRPr lang="en-CN" sz="1700" dirty="0"/>
          </a:p>
          <a:p>
            <a:endParaRPr lang="en-CN" sz="1700" dirty="0"/>
          </a:p>
          <a:p>
            <a:endParaRPr lang="en-CN" sz="1700" dirty="0"/>
          </a:p>
          <a:p>
            <a:endParaRPr lang="en-CN" sz="1700" dirty="0"/>
          </a:p>
        </p:txBody>
      </p:sp>
      <p:sp>
        <p:nvSpPr>
          <p:cNvPr id="37" name="Rectangle 3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08801" y="2200695"/>
            <a:ext cx="645368" cy="48402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00197" y="1502156"/>
            <a:ext cx="2532832" cy="954774"/>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8518" y="5230015"/>
            <a:ext cx="2017580" cy="76054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60240" y="5789405"/>
            <a:ext cx="485578" cy="36418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6526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B83A-F953-1E48-5ACC-1EC3C4DC2913}"/>
              </a:ext>
            </a:extLst>
          </p:cNvPr>
          <p:cNvSpPr>
            <a:spLocks noGrp="1"/>
          </p:cNvSpPr>
          <p:nvPr>
            <p:ph type="title"/>
          </p:nvPr>
        </p:nvSpPr>
        <p:spPr/>
        <p:txBody>
          <a:bodyPr/>
          <a:lstStyle/>
          <a:p>
            <a:r>
              <a:rPr lang="en-CN" dirty="0"/>
              <a:t>Processing</a:t>
            </a:r>
          </a:p>
        </p:txBody>
      </p:sp>
      <p:sp>
        <p:nvSpPr>
          <p:cNvPr id="3" name="Content Placeholder 2">
            <a:extLst>
              <a:ext uri="{FF2B5EF4-FFF2-40B4-BE49-F238E27FC236}">
                <a16:creationId xmlns:a16="http://schemas.microsoft.com/office/drawing/2014/main" id="{698840E1-4437-3BCB-912A-93A228158626}"/>
              </a:ext>
            </a:extLst>
          </p:cNvPr>
          <p:cNvSpPr>
            <a:spLocks noGrp="1"/>
          </p:cNvSpPr>
          <p:nvPr>
            <p:ph idx="1"/>
          </p:nvPr>
        </p:nvSpPr>
        <p:spPr/>
        <p:txBody>
          <a:bodyPr/>
          <a:lstStyle/>
          <a:p>
            <a:endParaRPr lang="en-CN"/>
          </a:p>
        </p:txBody>
      </p:sp>
    </p:spTree>
    <p:extLst>
      <p:ext uri="{BB962C8B-B14F-4D97-AF65-F5344CB8AC3E}">
        <p14:creationId xmlns:p14="http://schemas.microsoft.com/office/powerpoint/2010/main" val="3717441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5D0515-DC0F-18A7-17D6-576D16790CCD}"/>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defTabSz="914400">
              <a:lnSpc>
                <a:spcPct val="90000"/>
              </a:lnSpc>
            </a:pPr>
            <a:r>
              <a:rPr lang="en-US" sz="2800" kern="1200">
                <a:solidFill>
                  <a:schemeClr val="bg1"/>
                </a:solidFill>
                <a:latin typeface="+mj-lt"/>
                <a:ea typeface="+mj-ea"/>
                <a:cs typeface="+mj-cs"/>
              </a:rPr>
              <a:t>Architecture</a:t>
            </a:r>
          </a:p>
        </p:txBody>
      </p:sp>
      <p:pic>
        <p:nvPicPr>
          <p:cNvPr id="4" name="图片 12" descr="图示&#10;&#10;描述已自动生成">
            <a:extLst>
              <a:ext uri="{FF2B5EF4-FFF2-40B4-BE49-F238E27FC236}">
                <a16:creationId xmlns:a16="http://schemas.microsoft.com/office/drawing/2014/main" id="{074FC2FB-E443-88BB-CB83-4254D3704B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21" y="1860785"/>
            <a:ext cx="8877757" cy="4353748"/>
          </a:xfrm>
          <a:prstGeom prst="rect">
            <a:avLst/>
          </a:prstGeom>
        </p:spPr>
      </p:pic>
    </p:spTree>
    <p:extLst>
      <p:ext uri="{BB962C8B-B14F-4D97-AF65-F5344CB8AC3E}">
        <p14:creationId xmlns:p14="http://schemas.microsoft.com/office/powerpoint/2010/main" val="2143077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8D4E6C-D806-C16C-EB65-E1D0756A77C8}"/>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defTabSz="914400">
              <a:lnSpc>
                <a:spcPct val="90000"/>
              </a:lnSpc>
            </a:pPr>
            <a:r>
              <a:rPr lang="en-US" sz="2800" kern="1200" dirty="0">
                <a:solidFill>
                  <a:schemeClr val="bg1"/>
                </a:solidFill>
                <a:latin typeface="+mj-lt"/>
                <a:ea typeface="+mj-ea"/>
                <a:cs typeface="+mj-cs"/>
              </a:rPr>
              <a:t>Ensemble Model</a:t>
            </a:r>
          </a:p>
        </p:txBody>
      </p:sp>
      <p:pic>
        <p:nvPicPr>
          <p:cNvPr id="4" name="Picture 3">
            <a:extLst>
              <a:ext uri="{FF2B5EF4-FFF2-40B4-BE49-F238E27FC236}">
                <a16:creationId xmlns:a16="http://schemas.microsoft.com/office/drawing/2014/main" id="{9C8A1E03-0A40-C20B-CABA-E4159CFCEB2B}"/>
              </a:ext>
            </a:extLst>
          </p:cNvPr>
          <p:cNvPicPr>
            <a:picLocks noChangeAspect="1"/>
          </p:cNvPicPr>
          <p:nvPr/>
        </p:nvPicPr>
        <p:blipFill>
          <a:blip r:embed="rId2"/>
          <a:stretch>
            <a:fillRect/>
          </a:stretch>
        </p:blipFill>
        <p:spPr>
          <a:xfrm>
            <a:off x="1834181" y="1675227"/>
            <a:ext cx="5475637" cy="4394199"/>
          </a:xfrm>
          <a:prstGeom prst="rect">
            <a:avLst/>
          </a:prstGeom>
        </p:spPr>
      </p:pic>
    </p:spTree>
    <p:extLst>
      <p:ext uri="{BB962C8B-B14F-4D97-AF65-F5344CB8AC3E}">
        <p14:creationId xmlns:p14="http://schemas.microsoft.com/office/powerpoint/2010/main" val="99311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A09C7-0F63-7FD8-A262-1D4C2CE8F76E}"/>
              </a:ext>
            </a:extLst>
          </p:cNvPr>
          <p:cNvSpPr>
            <a:spLocks noGrp="1"/>
          </p:cNvSpPr>
          <p:nvPr>
            <p:ph type="title"/>
          </p:nvPr>
        </p:nvSpPr>
        <p:spPr/>
        <p:txBody>
          <a:bodyPr/>
          <a:lstStyle/>
          <a:p>
            <a:r>
              <a:rPr lang="en-CN" dirty="0"/>
              <a:t>Result &amp; Evaluation</a:t>
            </a:r>
          </a:p>
        </p:txBody>
      </p:sp>
      <p:sp>
        <p:nvSpPr>
          <p:cNvPr id="3" name="Content Placeholder 2">
            <a:extLst>
              <a:ext uri="{FF2B5EF4-FFF2-40B4-BE49-F238E27FC236}">
                <a16:creationId xmlns:a16="http://schemas.microsoft.com/office/drawing/2014/main" id="{0C51A2AE-1528-2F04-2D47-06DE2E9DEFE2}"/>
              </a:ext>
            </a:extLst>
          </p:cNvPr>
          <p:cNvSpPr>
            <a:spLocks noGrp="1"/>
          </p:cNvSpPr>
          <p:nvPr>
            <p:ph idx="1"/>
          </p:nvPr>
        </p:nvSpPr>
        <p:spPr/>
        <p:txBody>
          <a:bodyPr/>
          <a:lstStyle/>
          <a:p>
            <a:endParaRPr lang="en-CN" dirty="0"/>
          </a:p>
          <a:p>
            <a:endParaRPr lang="en-CN" dirty="0"/>
          </a:p>
          <a:p>
            <a:endParaRPr lang="en-CN" dirty="0"/>
          </a:p>
          <a:p>
            <a:r>
              <a:rPr lang="en-CN" dirty="0"/>
              <a:t>Evaluation:</a:t>
            </a:r>
          </a:p>
          <a:p>
            <a:pPr lvl="1"/>
            <a:r>
              <a:rPr lang="en-CN" dirty="0"/>
              <a:t>RMSE</a:t>
            </a:r>
          </a:p>
        </p:txBody>
      </p:sp>
    </p:spTree>
    <p:extLst>
      <p:ext uri="{BB962C8B-B14F-4D97-AF65-F5344CB8AC3E}">
        <p14:creationId xmlns:p14="http://schemas.microsoft.com/office/powerpoint/2010/main" val="1265431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47363-C061-9E40-2E05-C113D058E840}"/>
              </a:ext>
            </a:extLst>
          </p:cNvPr>
          <p:cNvSpPr>
            <a:spLocks noGrp="1"/>
          </p:cNvSpPr>
          <p:nvPr>
            <p:ph type="title"/>
          </p:nvPr>
        </p:nvSpPr>
        <p:spPr/>
        <p:txBody>
          <a:bodyPr/>
          <a:lstStyle/>
          <a:p>
            <a:r>
              <a:rPr lang="en-CN" dirty="0"/>
              <a:t>Future Work</a:t>
            </a:r>
          </a:p>
        </p:txBody>
      </p:sp>
      <p:sp>
        <p:nvSpPr>
          <p:cNvPr id="3" name="Content Placeholder 2">
            <a:extLst>
              <a:ext uri="{FF2B5EF4-FFF2-40B4-BE49-F238E27FC236}">
                <a16:creationId xmlns:a16="http://schemas.microsoft.com/office/drawing/2014/main" id="{AAB75DF7-B9FE-EDF4-06B9-8EA38DC8E41F}"/>
              </a:ext>
            </a:extLst>
          </p:cNvPr>
          <p:cNvSpPr>
            <a:spLocks noGrp="1"/>
          </p:cNvSpPr>
          <p:nvPr>
            <p:ph idx="1"/>
          </p:nvPr>
        </p:nvSpPr>
        <p:spPr/>
        <p:txBody>
          <a:bodyPr/>
          <a:lstStyle/>
          <a:p>
            <a:r>
              <a:rPr lang="en-US" dirty="0"/>
              <a:t>S</a:t>
            </a:r>
            <a:r>
              <a:rPr lang="en-CN" dirty="0"/>
              <a:t>park parallel process</a:t>
            </a:r>
          </a:p>
          <a:p>
            <a:r>
              <a:rPr lang="en-CN" dirty="0"/>
              <a:t>Time series Analysis</a:t>
            </a:r>
          </a:p>
        </p:txBody>
      </p:sp>
    </p:spTree>
    <p:extLst>
      <p:ext uri="{BB962C8B-B14F-4D97-AF65-F5344CB8AC3E}">
        <p14:creationId xmlns:p14="http://schemas.microsoft.com/office/powerpoint/2010/main" val="3679627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907</TotalTime>
  <Words>331</Words>
  <Application>Microsoft Macintosh PowerPoint</Application>
  <PresentationFormat>On-screen Show (4:3)</PresentationFormat>
  <Paragraphs>33</Paragraphs>
  <Slides>9</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Sales Forecast System</vt:lpstr>
      <vt:lpstr>Problem Statement</vt:lpstr>
      <vt:lpstr>Objectives</vt:lpstr>
      <vt:lpstr>Dataset</vt:lpstr>
      <vt:lpstr>Processing</vt:lpstr>
      <vt:lpstr>Architecture</vt:lpstr>
      <vt:lpstr>Ensemble Model</vt:lpstr>
      <vt:lpstr>Result &amp; Evaluation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Wu Coral</dc:creator>
  <cp:lastModifiedBy>Happy</cp:lastModifiedBy>
  <cp:revision>5</cp:revision>
  <dcterms:created xsi:type="dcterms:W3CDTF">2014-01-14T12:05:24Z</dcterms:created>
  <dcterms:modified xsi:type="dcterms:W3CDTF">2022-06-27T04:21:57Z</dcterms:modified>
</cp:coreProperties>
</file>

<file path=docProps/thumbnail.jpeg>
</file>